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16"/>
  </p:notesMasterIdLst>
  <p:sldIdLst>
    <p:sldId id="256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7" autoAdjust="0"/>
  </p:normalViewPr>
  <p:slideViewPr>
    <p:cSldViewPr>
      <p:cViewPr varScale="1">
        <p:scale>
          <a:sx n="115" d="100"/>
          <a:sy n="115" d="100"/>
        </p:scale>
        <p:origin x="5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tp.sniip.lan\&#1054;&#1073;&#1084;&#1077;&#1085;\&#1044;&#1083;&#1103;%20&#1050;&#1072;&#1083;&#1080;&#1085;&#1072;%20&#1040;.&#1042;\&#1059;&#1044;&#1043;&#1041;%20-%2047&#1056;\&#1043;&#1088;&#1072;&#1092;&#1080;&#1082;&#1080;\&#1043;&#1088;&#1072;&#1092;&#1080;&#1082;&#1080;%20&#1086;&#1090;%2027.03.19\&#1043;&#1088;&#1072;&#1092;&#1080;&#1082;N&#1084;&#1072;&#1082;&#1077;&#1090;&#1089;&#1087;&#1077;&#1088;&#1077;&#1089;&#1095;&#1052;&#1069;&#104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tp.sniip.lan\&#1054;&#1073;&#1084;&#1077;&#1085;\&#1044;&#1083;&#1103;%20&#1050;&#1072;&#1083;&#1080;&#1085;&#1072;%20&#1040;.&#1042;\&#1059;&#1044;&#1043;&#1041;%20-%2047&#1056;\&#1043;&#1088;&#1072;&#1092;&#1080;&#1082;&#1080;\&#1043;&#1088;&#1072;&#1092;&#1080;&#1082;&#1080;%20&#1086;&#1090;%2027.03.19\&#1043;&#1088;&#1072;&#1092;&#1080;&#1082;U&#1084;&#1072;&#1082;&#1077;&#1090;&#1052;&#1069;&#1044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kalin\Desktop\&#1041;&#1044;&#1043;&#1041;-54&#1056;\&#1059;&#1044;&#1043;&#1041;%20-%2047&#1056;\&#1043;&#1088;&#1072;&#1092;&#1080;&#1082;&#1080;\&#1057;&#1095;&#1052;&#1069;&#1044;+U&#1052;&#1069;&#104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tp.sniip.lan\&#1054;&#1073;&#1084;&#1077;&#1085;\&#1044;&#1083;&#1103;%20&#1050;&#1072;&#1083;&#1080;&#1085;&#1072;%20&#1040;.&#1042;\&#1059;&#1044;&#1043;&#1041;%20-%2047&#1056;\&#1043;&#1088;&#1072;&#1092;&#1080;&#1082;&#1080;\&#1043;&#1088;&#1072;&#1092;&#1080;&#1082;c&#1095;&#1075;&#1072;&#1079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kalin\Desktop\&#1041;&#1044;&#1043;&#1041;-54&#1056;\&#1059;&#1044;&#1043;&#1041;%20-%2047&#1056;\&#1043;&#1088;&#1072;&#1092;&#1080;&#1082;&#1080;\U&#1043;&#1072;&#10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vkalin\Desktop\&#1041;&#1044;&#1043;&#1041;-54&#1056;\&#1050;&#1086;&#1085;&#1092;&#1077;&#1088;&#1077;&#1085;&#1094;&#1080;&#1103;%20&#1057;&#1086;&#1095;&#1080;\&#1057;&#1095;&#1043;&#1072;&#1079;+&#1043;&#1075;&#1072;&#107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Зависимость скорости счета от МЭД</a:t>
            </a:r>
          </a:p>
        </c:rich>
      </c:tx>
      <c:layout>
        <c:manualLayout>
          <c:xMode val="edge"/>
          <c:yMode val="edge"/>
          <c:x val="0.29197981011024809"/>
          <c:y val="1.0125860769315603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Лист1!$D$20:$D$29</c:f>
              <c:strCache>
                <c:ptCount val="10"/>
              </c:strCache>
            </c:strRef>
          </c:tx>
          <c:xVal>
            <c:numRef>
              <c:f>[ГрафикNмакетспересчМЭД.xlsx]Лист1!$E$20:$F$29</c:f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1"/>
        </c:ser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ymbol val="circle"/>
            <c:size val="4"/>
            <c:spPr>
              <a:solidFill>
                <a:sysClr val="windowText" lastClr="000000"/>
              </a:solidFill>
            </c:spPr>
          </c:marker>
          <c:dPt>
            <c:idx val="10"/>
            <c:bubble3D val="0"/>
            <c:spPr>
              <a:ln w="19050">
                <a:solidFill>
                  <a:sysClr val="windowText" lastClr="000000"/>
                </a:solidFill>
              </a:ln>
            </c:spPr>
          </c:dPt>
          <c:dLbls>
            <c:dLbl>
              <c:idx val="8"/>
              <c:layout>
                <c:manualLayout>
                  <c:x val="-1.644325420028039E-2"/>
                  <c:y val="2.030905342020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154603360224311E-2"/>
                  <c:y val="2.5386316775258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Лист1!$D$8:$D$19</c:f>
              <c:numCache>
                <c:formatCode>General</c:formatCode>
                <c:ptCount val="12"/>
                <c:pt idx="0">
                  <c:v>5.0000000000000002E-5</c:v>
                </c:pt>
                <c:pt idx="1">
                  <c:v>1E-4</c:v>
                </c:pt>
                <c:pt idx="2">
                  <c:v>2.0000000000000001E-4</c:v>
                </c:pt>
                <c:pt idx="3">
                  <c:v>5.0000000000000001E-4</c:v>
                </c:pt>
                <c:pt idx="4">
                  <c:v>1E-3</c:v>
                </c:pt>
                <c:pt idx="5">
                  <c:v>5.0000000000000001E-3</c:v>
                </c:pt>
                <c:pt idx="6">
                  <c:v>0.01</c:v>
                </c:pt>
                <c:pt idx="7">
                  <c:v>0.02</c:v>
                </c:pt>
                <c:pt idx="8">
                  <c:v>0.05</c:v>
                </c:pt>
                <c:pt idx="9">
                  <c:v>0.1</c:v>
                </c:pt>
                <c:pt idx="10">
                  <c:v>0.2</c:v>
                </c:pt>
              </c:numCache>
            </c:numRef>
          </c:xVal>
          <c:yVal>
            <c:numRef>
              <c:f>Лист1!$E$8:$E$19</c:f>
              <c:numCache>
                <c:formatCode>General</c:formatCode>
                <c:ptCount val="12"/>
                <c:pt idx="0">
                  <c:v>253</c:v>
                </c:pt>
                <c:pt idx="1">
                  <c:v>480</c:v>
                </c:pt>
                <c:pt idx="2">
                  <c:v>946</c:v>
                </c:pt>
                <c:pt idx="3">
                  <c:v>2299</c:v>
                </c:pt>
                <c:pt idx="4">
                  <c:v>4528</c:v>
                </c:pt>
                <c:pt idx="5">
                  <c:v>22536</c:v>
                </c:pt>
                <c:pt idx="6">
                  <c:v>43847</c:v>
                </c:pt>
                <c:pt idx="7">
                  <c:v>88063</c:v>
                </c:pt>
                <c:pt idx="8">
                  <c:v>198903</c:v>
                </c:pt>
                <c:pt idx="9">
                  <c:v>313046</c:v>
                </c:pt>
                <c:pt idx="10">
                  <c:v>293868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804408"/>
        <c:axId val="316804800"/>
      </c:scatterChart>
      <c:valAx>
        <c:axId val="316804408"/>
        <c:scaling>
          <c:logBase val="10"/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МЭД (</a:t>
                </a:r>
                <a:r>
                  <a:rPr lang="ru-RU" sz="1200" dirty="0"/>
                  <a:t>р</a:t>
                </a:r>
                <a:r>
                  <a:rPr lang="en-US" sz="1200" dirty="0"/>
                  <a:t>/</a:t>
                </a:r>
                <a:r>
                  <a:rPr lang="ru-RU" sz="1200" dirty="0"/>
                  <a:t>ч)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6804800"/>
        <c:crossesAt val="1"/>
        <c:crossBetween val="midCat"/>
      </c:valAx>
      <c:valAx>
        <c:axId val="316804800"/>
        <c:scaling>
          <c:logBase val="10"/>
          <c:orientation val="minMax"/>
          <c:min val="10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N</a:t>
                </a:r>
                <a:r>
                  <a:rPr lang="en-US" sz="1200" baseline="0" dirty="0"/>
                  <a:t> </a:t>
                </a:r>
                <a:r>
                  <a:rPr lang="en-US" sz="1200" baseline="0" dirty="0" smtClean="0"/>
                  <a:t>(</a:t>
                </a:r>
                <a:r>
                  <a:rPr lang="ru-RU" sz="1200" baseline="0" dirty="0" err="1" smtClean="0"/>
                  <a:t>имп</a:t>
                </a:r>
                <a:r>
                  <a:rPr lang="ru-RU" sz="1200" baseline="0" dirty="0" smtClean="0"/>
                  <a:t>/сек</a:t>
                </a:r>
                <a:r>
                  <a:rPr lang="en-US" sz="1200" baseline="0" dirty="0" smtClean="0"/>
                  <a:t>)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6804408"/>
        <c:crossesAt val="1.0000000000000004E-5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 выходного напряжения от МЭД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[ГрафикUмакетМЭД.xlsx]Лист1!$V$30</c:f>
              <c:strCache>
                <c:ptCount val="1"/>
              </c:strCache>
            </c:strRef>
          </c:tx>
          <c:marker>
            <c:spPr>
              <a:ln>
                <a:prstDash val="dash"/>
              </a:ln>
            </c:spPr>
          </c:marker>
          <c:dLbls>
            <c:dLbl>
              <c:idx val="2"/>
              <c:layout>
                <c:manualLayout>
                  <c:x val="1.5474044301092248E-3"/>
                  <c:y val="3.074433983389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74044301092248E-3"/>
                  <c:y val="2.5620283194909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74044301092816E-3"/>
                  <c:y val="2.0496226555927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137706322621512E-2"/>
                  <c:y val="-3.0744339833891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[ГрафикUмакетМЭД.xlsx]Лист1!$U$31:$U$40</c:f>
              <c:numCache>
                <c:formatCode>General</c:formatCode>
                <c:ptCount val="10"/>
                <c:pt idx="2">
                  <c:v>0.05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10</c:v>
                </c:pt>
              </c:numCache>
            </c:numRef>
          </c:xVal>
          <c:yVal>
            <c:numRef>
              <c:f>[ГрафикUмакетМЭД.xlsx]Лист1!$V$31:$V$40</c:f>
              <c:numCache>
                <c:formatCode>General</c:formatCode>
                <c:ptCount val="10"/>
                <c:pt idx="2">
                  <c:v>0.1116</c:v>
                </c:pt>
                <c:pt idx="3">
                  <c:v>0.13200000000000001</c:v>
                </c:pt>
                <c:pt idx="4">
                  <c:v>0.17305000000000001</c:v>
                </c:pt>
                <c:pt idx="5">
                  <c:v>0.31713000000000002</c:v>
                </c:pt>
                <c:pt idx="6">
                  <c:v>0.56599999999999995</c:v>
                </c:pt>
                <c:pt idx="7">
                  <c:v>1.0860000000000001</c:v>
                </c:pt>
                <c:pt idx="8">
                  <c:v>2.77</c:v>
                </c:pt>
                <c:pt idx="9">
                  <c:v>4.7699999999999996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9344544"/>
        <c:axId val="308068968"/>
      </c:scatterChart>
      <c:valAx>
        <c:axId val="309344544"/>
        <c:scaling>
          <c:logBase val="10"/>
          <c:orientation val="minMax"/>
          <c:min val="1.0000000000000002E-2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ru-RU" sz="1500" baseline="0"/>
                  <a:t>МЭД (Р/ч)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308068968"/>
        <c:crossesAt val="1.0000000000000002E-2"/>
        <c:crossBetween val="midCat"/>
      </c:valAx>
      <c:valAx>
        <c:axId val="308068968"/>
        <c:scaling>
          <c:logBase val="10"/>
          <c:orientation val="minMax"/>
          <c:min val="1.0000000000000002E-2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ru-RU" sz="1500" baseline="0"/>
                  <a:t>Напряжение (В)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crossAx val="309344544"/>
        <c:crossesAt val="1.0000000000000002E-2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Зависимость скорости счета и напряжения от МЭД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Скорость счета от МЭД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6.5359477124183963E-3"/>
                  <c:y val="-3.508771929824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Лист1!$A$7:$A$17</c:f>
              <c:numCache>
                <c:formatCode>General</c:formatCode>
                <c:ptCount val="11"/>
                <c:pt idx="0">
                  <c:v>5.0000000000000002E-5</c:v>
                </c:pt>
                <c:pt idx="1">
                  <c:v>1E-4</c:v>
                </c:pt>
                <c:pt idx="2">
                  <c:v>2.0000000000000001E-4</c:v>
                </c:pt>
                <c:pt idx="3">
                  <c:v>5.0000000000000001E-4</c:v>
                </c:pt>
                <c:pt idx="4">
                  <c:v>1E-3</c:v>
                </c:pt>
                <c:pt idx="5">
                  <c:v>5.0000000000000001E-3</c:v>
                </c:pt>
                <c:pt idx="6">
                  <c:v>0.01</c:v>
                </c:pt>
                <c:pt idx="7">
                  <c:v>0.02</c:v>
                </c:pt>
                <c:pt idx="8">
                  <c:v>0.05</c:v>
                </c:pt>
                <c:pt idx="9">
                  <c:v>0.1</c:v>
                </c:pt>
                <c:pt idx="10">
                  <c:v>0.2</c:v>
                </c:pt>
              </c:numCache>
            </c:numRef>
          </c:xVal>
          <c:yVal>
            <c:numRef>
              <c:f>Лист1!$B$7:$B$17</c:f>
              <c:numCache>
                <c:formatCode>General</c:formatCode>
                <c:ptCount val="11"/>
                <c:pt idx="0">
                  <c:v>253</c:v>
                </c:pt>
                <c:pt idx="1">
                  <c:v>480</c:v>
                </c:pt>
                <c:pt idx="2">
                  <c:v>946</c:v>
                </c:pt>
                <c:pt idx="3">
                  <c:v>2299</c:v>
                </c:pt>
                <c:pt idx="4">
                  <c:v>4528</c:v>
                </c:pt>
                <c:pt idx="5">
                  <c:v>22536</c:v>
                </c:pt>
                <c:pt idx="6">
                  <c:v>43847</c:v>
                </c:pt>
                <c:pt idx="7">
                  <c:v>88063</c:v>
                </c:pt>
                <c:pt idx="8">
                  <c:v>198903</c:v>
                </c:pt>
                <c:pt idx="9">
                  <c:v>313046</c:v>
                </c:pt>
                <c:pt idx="10">
                  <c:v>293868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8938592"/>
        <c:axId val="663336248"/>
      </c:scatterChart>
      <c:scatterChart>
        <c:scatterStyle val="smoothMarker"/>
        <c:varyColors val="0"/>
        <c:ser>
          <c:idx val="1"/>
          <c:order val="1"/>
          <c:tx>
            <c:v>Напряжение от МЭД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Лист1!$D$7:$D$14</c:f>
              <c:numCache>
                <c:formatCode>General</c:formatCode>
                <c:ptCount val="8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10</c:v>
                </c:pt>
              </c:numCache>
            </c:numRef>
          </c:xVal>
          <c:yVal>
            <c:numRef>
              <c:f>Лист1!$E$7:$E$14</c:f>
              <c:numCache>
                <c:formatCode>General</c:formatCode>
                <c:ptCount val="8"/>
                <c:pt idx="0">
                  <c:v>0.1116</c:v>
                </c:pt>
                <c:pt idx="1">
                  <c:v>0.13200000000000001</c:v>
                </c:pt>
                <c:pt idx="2">
                  <c:v>0.17305000000000001</c:v>
                </c:pt>
                <c:pt idx="3">
                  <c:v>0.31713000000000002</c:v>
                </c:pt>
                <c:pt idx="4">
                  <c:v>0.56599999999999995</c:v>
                </c:pt>
                <c:pt idx="5">
                  <c:v>1.0860000000000001</c:v>
                </c:pt>
                <c:pt idx="6">
                  <c:v>2.77</c:v>
                </c:pt>
                <c:pt idx="7">
                  <c:v>4.7699999999999996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3337032"/>
        <c:axId val="663336640"/>
      </c:scatterChart>
      <c:valAx>
        <c:axId val="658938592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/>
                  <a:t>МЭД (р/час)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336248"/>
        <c:crosses val="autoZero"/>
        <c:crossBetween val="midCat"/>
      </c:valAx>
      <c:valAx>
        <c:axId val="6633362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 (</a:t>
                </a:r>
                <a:r>
                  <a:rPr lang="ru-RU" b="1"/>
                  <a:t>имп/сек)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8938592"/>
        <c:crossesAt val="1.0000000000000004E-5"/>
        <c:crossBetween val="midCat"/>
      </c:valAx>
      <c:valAx>
        <c:axId val="663336640"/>
        <c:scaling>
          <c:logBase val="10"/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U (</a:t>
                </a:r>
                <a:r>
                  <a:rPr lang="ru-RU" b="1"/>
                  <a:t>В)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337032"/>
        <c:crosses val="max"/>
        <c:crossBetween val="midCat"/>
      </c:valAx>
      <c:valAx>
        <c:axId val="663337032"/>
        <c:scaling>
          <c:logBase val="10"/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33366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 скорости счета от объемной активности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/>
          </c:spPr>
          <c:marker>
            <c:symbol val="circle"/>
            <c:size val="4"/>
          </c:marker>
          <c:dLbls>
            <c:dLbl>
              <c:idx val="2"/>
              <c:layout>
                <c:manualLayout>
                  <c:x val="3.4826876147127372E-3"/>
                  <c:y val="1.4793743760709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930750458850949E-2"/>
                  <c:y val="1.2328119800591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947033257472936E-2"/>
                  <c:y val="-1.972499168094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369958986632332E-2"/>
                  <c:y val="-3.2053111481537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9653752294254103E-3"/>
                  <c:y val="7.3968718803547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3.463805617774378E-3"/>
                  <c:y val="-2.219061564106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xVal>
            <c:numRef>
              <c:f>[Графикcчгаз1.xlsx]Лист1!$E$10:$E$24</c:f>
              <c:numCache>
                <c:formatCode>0.00E+00</c:formatCode>
                <c:ptCount val="15"/>
                <c:pt idx="0">
                  <c:v>100000</c:v>
                </c:pt>
                <c:pt idx="1">
                  <c:v>330000</c:v>
                </c:pt>
                <c:pt idx="2">
                  <c:v>560000</c:v>
                </c:pt>
                <c:pt idx="3">
                  <c:v>820000</c:v>
                </c:pt>
                <c:pt idx="4">
                  <c:v>1000000</c:v>
                </c:pt>
                <c:pt idx="5">
                  <c:v>1250000</c:v>
                </c:pt>
                <c:pt idx="6">
                  <c:v>1500000</c:v>
                </c:pt>
                <c:pt idx="7">
                  <c:v>10000000</c:v>
                </c:pt>
                <c:pt idx="8">
                  <c:v>19000000</c:v>
                </c:pt>
                <c:pt idx="9">
                  <c:v>34300000</c:v>
                </c:pt>
                <c:pt idx="10">
                  <c:v>100000000</c:v>
                </c:pt>
                <c:pt idx="11">
                  <c:v>250000000</c:v>
                </c:pt>
                <c:pt idx="12">
                  <c:v>850000000</c:v>
                </c:pt>
                <c:pt idx="13">
                  <c:v>1350000000</c:v>
                </c:pt>
                <c:pt idx="14">
                  <c:v>3500000000</c:v>
                </c:pt>
              </c:numCache>
            </c:numRef>
          </c:xVal>
          <c:yVal>
            <c:numRef>
              <c:f>[Графикcчгаз1.xlsx]Лист1!$F$10:$F$24</c:f>
              <c:numCache>
                <c:formatCode>General</c:formatCode>
                <c:ptCount val="15"/>
                <c:pt idx="0">
                  <c:v>12</c:v>
                </c:pt>
                <c:pt idx="1">
                  <c:v>53</c:v>
                </c:pt>
                <c:pt idx="2">
                  <c:v>111</c:v>
                </c:pt>
                <c:pt idx="3">
                  <c:v>178</c:v>
                </c:pt>
                <c:pt idx="4">
                  <c:v>242</c:v>
                </c:pt>
                <c:pt idx="5">
                  <c:v>308</c:v>
                </c:pt>
                <c:pt idx="6">
                  <c:v>348</c:v>
                </c:pt>
                <c:pt idx="7">
                  <c:v>3565</c:v>
                </c:pt>
                <c:pt idx="8">
                  <c:v>5212</c:v>
                </c:pt>
                <c:pt idx="9">
                  <c:v>8614</c:v>
                </c:pt>
                <c:pt idx="10">
                  <c:v>23670</c:v>
                </c:pt>
                <c:pt idx="11">
                  <c:v>55721</c:v>
                </c:pt>
                <c:pt idx="12">
                  <c:v>172465</c:v>
                </c:pt>
                <c:pt idx="13">
                  <c:v>250177</c:v>
                </c:pt>
                <c:pt idx="14">
                  <c:v>200520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006488"/>
        <c:axId val="310006880"/>
      </c:scatterChart>
      <c:valAx>
        <c:axId val="310006488"/>
        <c:scaling>
          <c:logBase val="10"/>
          <c:orientation val="minMax"/>
          <c:min val="1000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Объемная активность (Бк/м</a:t>
                </a:r>
                <a:r>
                  <a:rPr lang="ru-RU" sz="1200" baseline="30000" dirty="0" smtClean="0"/>
                  <a:t>3</a:t>
                </a:r>
                <a:r>
                  <a:rPr lang="ru-RU" sz="1200" baseline="0" dirty="0" smtClean="0"/>
                  <a:t>)</a:t>
                </a:r>
                <a:endParaRPr lang="ru-RU" sz="1200" baseline="30000" dirty="0"/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310006880"/>
        <c:crosses val="autoZero"/>
        <c:crossBetween val="midCat"/>
      </c:valAx>
      <c:valAx>
        <c:axId val="310006880"/>
        <c:scaling>
          <c:logBase val="10"/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 (</a:t>
                </a:r>
                <a:r>
                  <a:rPr lang="ru-RU" sz="1200"/>
                  <a:t>имп/сек</a:t>
                </a:r>
                <a:r>
                  <a:rPr lang="en-US" sz="12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00064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baseline="0">
          <a:latin typeface="N(1/c)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Зависимость напряжения от объемной активности</a:t>
            </a:r>
            <a:endParaRPr lang="ru-RU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Напряжение от ОА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Лист1!$D$12:$D$19</c:f>
              <c:numCache>
                <c:formatCode>0.00E+00</c:formatCode>
                <c:ptCount val="8"/>
                <c:pt idx="0">
                  <c:v>900000000</c:v>
                </c:pt>
                <c:pt idx="1">
                  <c:v>2500000000</c:v>
                </c:pt>
                <c:pt idx="2">
                  <c:v>3500000000</c:v>
                </c:pt>
                <c:pt idx="3">
                  <c:v>6400000000</c:v>
                </c:pt>
                <c:pt idx="4">
                  <c:v>10000000000</c:v>
                </c:pt>
                <c:pt idx="5">
                  <c:v>42000000000</c:v>
                </c:pt>
                <c:pt idx="6">
                  <c:v>54000000000</c:v>
                </c:pt>
                <c:pt idx="7">
                  <c:v>180000000000</c:v>
                </c:pt>
              </c:numCache>
            </c:numRef>
          </c:xVal>
          <c:yVal>
            <c:numRef>
              <c:f>Лист1!$E$12:$E$19</c:f>
              <c:numCache>
                <c:formatCode>General</c:formatCode>
                <c:ptCount val="8"/>
                <c:pt idx="0">
                  <c:v>0.10199999999999999</c:v>
                </c:pt>
                <c:pt idx="1">
                  <c:v>0.16700000000000001</c:v>
                </c:pt>
                <c:pt idx="2">
                  <c:v>0.21</c:v>
                </c:pt>
                <c:pt idx="3">
                  <c:v>0.32</c:v>
                </c:pt>
                <c:pt idx="4">
                  <c:v>0.47799999999999998</c:v>
                </c:pt>
                <c:pt idx="5">
                  <c:v>1.3580000000000001</c:v>
                </c:pt>
                <c:pt idx="6">
                  <c:v>1.8</c:v>
                </c:pt>
                <c:pt idx="7">
                  <c:v>4.55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1497624"/>
        <c:axId val="223491104"/>
      </c:scatterChart>
      <c:valAx>
        <c:axId val="431497624"/>
        <c:scaling>
          <c:logBase val="10"/>
          <c:orientation val="minMax"/>
          <c:min val="1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i="0" baseline="0">
                    <a:effectLst/>
                  </a:rPr>
                  <a:t>Объемная активность (Бк/м</a:t>
                </a:r>
                <a:r>
                  <a:rPr lang="ru-RU" sz="1800" b="1" i="0" baseline="30000">
                    <a:effectLst/>
                  </a:rPr>
                  <a:t>3</a:t>
                </a:r>
                <a:r>
                  <a:rPr lang="ru-RU" sz="1800" b="1" i="0" baseline="0">
                    <a:effectLst/>
                  </a:rPr>
                  <a:t>)</a:t>
                </a:r>
                <a:endParaRPr lang="ru-RU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491104"/>
        <c:crossesAt val="0.1"/>
        <c:crossBetween val="midCat"/>
      </c:valAx>
      <c:valAx>
        <c:axId val="22349110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</a:t>
                </a:r>
                <a:r>
                  <a:rPr lang="ru-RU"/>
                  <a:t>,</a:t>
                </a:r>
                <a:r>
                  <a:rPr lang="ru-RU" baseline="0"/>
                  <a:t> В</a:t>
                </a:r>
                <a:endParaRPr lang="ru-R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497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Зависимость скорости счета и напряжения от объемной активности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Скорость счета от ОА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Лист1!$B$7:$B$21</c:f>
              <c:numCache>
                <c:formatCode>0.00E+00</c:formatCode>
                <c:ptCount val="15"/>
                <c:pt idx="0">
                  <c:v>100000</c:v>
                </c:pt>
                <c:pt idx="1">
                  <c:v>330000</c:v>
                </c:pt>
                <c:pt idx="2">
                  <c:v>560000</c:v>
                </c:pt>
                <c:pt idx="3">
                  <c:v>820000</c:v>
                </c:pt>
                <c:pt idx="4">
                  <c:v>1000000</c:v>
                </c:pt>
                <c:pt idx="5">
                  <c:v>1250000</c:v>
                </c:pt>
                <c:pt idx="6">
                  <c:v>1500000</c:v>
                </c:pt>
                <c:pt idx="7">
                  <c:v>10000000</c:v>
                </c:pt>
                <c:pt idx="8">
                  <c:v>19000000</c:v>
                </c:pt>
                <c:pt idx="9">
                  <c:v>34300000</c:v>
                </c:pt>
                <c:pt idx="10">
                  <c:v>100000000</c:v>
                </c:pt>
                <c:pt idx="11">
                  <c:v>250000000</c:v>
                </c:pt>
                <c:pt idx="12">
                  <c:v>850000000</c:v>
                </c:pt>
                <c:pt idx="13">
                  <c:v>1350000000</c:v>
                </c:pt>
                <c:pt idx="14">
                  <c:v>3500000000</c:v>
                </c:pt>
              </c:numCache>
            </c:numRef>
          </c:xVal>
          <c:yVal>
            <c:numRef>
              <c:f>Лист1!$C$7:$C$21</c:f>
              <c:numCache>
                <c:formatCode>General</c:formatCode>
                <c:ptCount val="15"/>
                <c:pt idx="0">
                  <c:v>12</c:v>
                </c:pt>
                <c:pt idx="1">
                  <c:v>53</c:v>
                </c:pt>
                <c:pt idx="2">
                  <c:v>111</c:v>
                </c:pt>
                <c:pt idx="3">
                  <c:v>178</c:v>
                </c:pt>
                <c:pt idx="4">
                  <c:v>242</c:v>
                </c:pt>
                <c:pt idx="5">
                  <c:v>308</c:v>
                </c:pt>
                <c:pt idx="6">
                  <c:v>348</c:v>
                </c:pt>
                <c:pt idx="7">
                  <c:v>3565</c:v>
                </c:pt>
                <c:pt idx="8">
                  <c:v>5212</c:v>
                </c:pt>
                <c:pt idx="9">
                  <c:v>8614</c:v>
                </c:pt>
                <c:pt idx="10">
                  <c:v>23670</c:v>
                </c:pt>
                <c:pt idx="11">
                  <c:v>55721</c:v>
                </c:pt>
                <c:pt idx="12">
                  <c:v>172465</c:v>
                </c:pt>
                <c:pt idx="13">
                  <c:v>250177</c:v>
                </c:pt>
                <c:pt idx="14">
                  <c:v>200520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525248"/>
        <c:axId val="314526424"/>
      </c:scatterChart>
      <c:scatterChart>
        <c:scatterStyle val="smoothMarker"/>
        <c:varyColors val="0"/>
        <c:ser>
          <c:idx val="1"/>
          <c:order val="1"/>
          <c:tx>
            <c:v>Напряжение от ОА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Лист1!$E$7:$E$14</c:f>
              <c:numCache>
                <c:formatCode>0.00E+00</c:formatCode>
                <c:ptCount val="8"/>
                <c:pt idx="0">
                  <c:v>900000000</c:v>
                </c:pt>
                <c:pt idx="1">
                  <c:v>2500000000</c:v>
                </c:pt>
                <c:pt idx="2">
                  <c:v>3500000000</c:v>
                </c:pt>
                <c:pt idx="3">
                  <c:v>6400000000</c:v>
                </c:pt>
                <c:pt idx="4">
                  <c:v>10000000000</c:v>
                </c:pt>
                <c:pt idx="5">
                  <c:v>42000000000</c:v>
                </c:pt>
                <c:pt idx="6">
                  <c:v>54000000000</c:v>
                </c:pt>
                <c:pt idx="7">
                  <c:v>180000000000</c:v>
                </c:pt>
              </c:numCache>
            </c:numRef>
          </c:xVal>
          <c:yVal>
            <c:numRef>
              <c:f>Лист1!$F$7:$F$14</c:f>
              <c:numCache>
                <c:formatCode>General</c:formatCode>
                <c:ptCount val="8"/>
                <c:pt idx="0">
                  <c:v>0.10199999999999999</c:v>
                </c:pt>
                <c:pt idx="1">
                  <c:v>0.16700000000000001</c:v>
                </c:pt>
                <c:pt idx="2">
                  <c:v>0.21</c:v>
                </c:pt>
                <c:pt idx="3">
                  <c:v>0.32</c:v>
                </c:pt>
                <c:pt idx="4">
                  <c:v>0.47799999999999998</c:v>
                </c:pt>
                <c:pt idx="5">
                  <c:v>1.3580000000000001</c:v>
                </c:pt>
                <c:pt idx="6">
                  <c:v>1.8</c:v>
                </c:pt>
                <c:pt idx="7">
                  <c:v>4.55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228272"/>
        <c:axId val="423228664"/>
      </c:scatterChart>
      <c:valAx>
        <c:axId val="314525248"/>
        <c:scaling>
          <c:logBase val="10"/>
          <c:orientation val="minMax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/>
                  <a:t>Объемная активность (Бк/м</a:t>
                </a:r>
                <a:r>
                  <a:rPr lang="ru-RU" b="1" baseline="30000"/>
                  <a:t>3</a:t>
                </a:r>
                <a:r>
                  <a:rPr lang="ru-RU" b="1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526424"/>
        <c:crosses val="autoZero"/>
        <c:crossBetween val="midCat"/>
      </c:valAx>
      <c:valAx>
        <c:axId val="31452642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</a:t>
                </a:r>
                <a:r>
                  <a:rPr lang="en-US" b="1" baseline="0"/>
                  <a:t> </a:t>
                </a:r>
                <a:r>
                  <a:rPr lang="ru-RU" b="1" baseline="0"/>
                  <a:t>(имп/сек)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525248"/>
        <c:crosses val="autoZero"/>
        <c:crossBetween val="midCat"/>
      </c:valAx>
      <c:valAx>
        <c:axId val="423228664"/>
        <c:scaling>
          <c:logBase val="10"/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U</a:t>
                </a:r>
                <a:r>
                  <a:rPr lang="ru-RU" b="1"/>
                  <a:t> (В)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228272"/>
        <c:crosses val="max"/>
        <c:crossBetween val="midCat"/>
      </c:valAx>
      <c:valAx>
        <c:axId val="423228272"/>
        <c:scaling>
          <c:logBase val="10"/>
          <c:orientation val="minMax"/>
        </c:scaling>
        <c:delete val="1"/>
        <c:axPos val="b"/>
        <c:numFmt formatCode="0.00E+00" sourceLinked="1"/>
        <c:majorTickMark val="out"/>
        <c:minorTickMark val="none"/>
        <c:tickLblPos val="nextTo"/>
        <c:crossAx val="4232286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0.04689</cdr:x>
      <cdr:y>0.42882</cdr:y>
    </cdr:from>
    <cdr:to>
      <cdr:x>0.18299</cdr:x>
      <cdr:y>0.64815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5058" y="17877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0.03708</cdr:x>
      <cdr:y>0.41476</cdr:y>
    </cdr:from>
    <cdr:to>
      <cdr:x>0.17317</cdr:x>
      <cdr:y>0.6341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9115" y="17291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0.04689</cdr:x>
      <cdr:y>0.41828</cdr:y>
    </cdr:from>
    <cdr:to>
      <cdr:x>0.18299</cdr:x>
      <cdr:y>0.63761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5058" y="1743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D74A5-7631-45BA-9CC0-62750C1773E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6CF3E-3F4F-4DE8-8992-07AC4580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6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6CF3E-3F4F-4DE8-8992-07AC4580EA9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5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D4CE-BFFF-4645-8038-AB5EAB5EF168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CAC-8E70-4793-A018-BDEEF554D1D3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8E08-D1D6-4F9D-B177-A27DA6D85EB2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7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F8BA-A9B6-4C7B-8CD8-4FBA1664ED17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5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5546-0676-4199-B3D6-874CEF78AF0A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0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34D1-5972-44A4-B022-686D571F56A0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7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03AC-A9D9-472C-8306-02BB443E2FEB}" type="datetime1">
              <a:rPr lang="ru-RU" smtClean="0"/>
              <a:t>14.10.2019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9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AF6B-73E3-4E83-B8A2-BA42F071D7BC}" type="datetime1">
              <a:rPr lang="ru-RU" smtClean="0"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7285-F9D3-4407-8055-B3CC5C62B104}" type="datetime1">
              <a:rPr lang="ru-RU" smtClean="0"/>
              <a:t>14.10.2019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22B-ECBB-491A-B0EF-D3242EC3C32F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1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2D36-18E2-460C-800D-7D51FB95C890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E1B0-46A6-484F-8545-93BF3404953F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2A5B-FD6A-4609-B465-05CDEE72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08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0771"/>
            <a:ext cx="9144000" cy="51172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4396" y="2132856"/>
            <a:ext cx="7855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kern="1300" spc="100" dirty="0" smtClean="0">
                <a:solidFill>
                  <a:schemeClr val="bg1"/>
                </a:solidFill>
                <a:latin typeface="FuturaFuturis" pitchFamily="34" charset="0"/>
              </a:rPr>
              <a:t>Устройство детектирования объемной активности инертных радиоактивных газов</a:t>
            </a:r>
            <a:endParaRPr lang="ru-RU" sz="3200" kern="1300" spc="100" dirty="0">
              <a:solidFill>
                <a:schemeClr val="bg1"/>
              </a:solidFill>
              <a:latin typeface="FuturaFuturis" pitchFamily="34" charset="0"/>
            </a:endParaRPr>
          </a:p>
        </p:txBody>
      </p:sp>
      <p:pic>
        <p:nvPicPr>
          <p:cNvPr id="1026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" y="692696"/>
            <a:ext cx="3384376" cy="77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48305" y="5589240"/>
            <a:ext cx="4824536" cy="1824608"/>
          </a:xfrm>
        </p:spPr>
        <p:txBody>
          <a:bodyPr numCol="2" spcCol="180000">
            <a:normAutofit/>
          </a:bodyPr>
          <a:lstStyle/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Докладчик: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             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Калин       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Calibri"/>
              </a:rPr>
              <a:t>−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Александр Викторович</a:t>
            </a:r>
          </a:p>
          <a:p>
            <a:pPr algn="l"/>
            <a:endParaRPr lang="ru-RU" sz="1300" dirty="0" smtClean="0">
              <a:solidFill>
                <a:schemeClr val="tx1"/>
              </a:solidFill>
            </a:endParaRPr>
          </a:p>
          <a:p>
            <a:pPr algn="l"/>
            <a:endParaRPr lang="ru-RU" sz="1300" dirty="0" smtClean="0">
              <a:solidFill>
                <a:schemeClr val="tx1"/>
              </a:solidFill>
            </a:endParaRPr>
          </a:p>
          <a:p>
            <a:pPr algn="l"/>
            <a:endParaRPr lang="ru-RU" sz="1300" dirty="0" smtClean="0">
              <a:solidFill>
                <a:schemeClr val="tx1"/>
              </a:solidFill>
            </a:endParaRPr>
          </a:p>
          <a:p>
            <a:pPr algn="l"/>
            <a:endParaRPr lang="ru-RU" sz="1300" dirty="0" smtClean="0">
              <a:solidFill>
                <a:schemeClr val="tx1"/>
              </a:solidFill>
            </a:endParaRPr>
          </a:p>
          <a:p>
            <a:pPr algn="l"/>
            <a:endParaRPr lang="ru-RU" sz="1300" dirty="0" smtClean="0">
              <a:solidFill>
                <a:schemeClr val="tx1"/>
              </a:solidFill>
            </a:endParaRPr>
          </a:p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нач. лаборатории унификации       технических средств ядерного приборостроения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0372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экспериментальным путем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1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  <a:defRPr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  <a:defRPr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Спасибо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за внимание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!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3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ижний колонтитул 4"/>
          <p:cNvSpPr txBox="1">
            <a:spLocks/>
          </p:cNvSpPr>
          <p:nvPr/>
        </p:nvSpPr>
        <p:spPr>
          <a:xfrm>
            <a:off x="5549461" y="47511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497" y="975496"/>
            <a:ext cx="7948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1"/>
                </a:solidFill>
              </a:rPr>
              <a:t>   </a:t>
            </a:r>
            <a:r>
              <a:rPr lang="ru-RU" sz="2000" dirty="0" smtClean="0">
                <a:solidFill>
                  <a:schemeClr val="accent1"/>
                </a:solidFill>
              </a:rPr>
              <a:t>В </a:t>
            </a:r>
            <a:r>
              <a:rPr lang="ru-RU" sz="2000" dirty="0">
                <a:solidFill>
                  <a:schemeClr val="accent1"/>
                </a:solidFill>
              </a:rPr>
              <a:t>настоящее время измерение объемной активности (ОА) инертных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радиоактивных газов (ИРГ) на атомных станциях и объектах использования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атомной энергии выполняется с использованием блоков и устройств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детектирования, чувствительным элементом в которых являются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полупроводниковые детекторы (ППД), сцинтилляционные детекторы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или ионизационная камера.</a:t>
            </a:r>
          </a:p>
          <a:p>
            <a:pPr algn="just"/>
            <a:endParaRPr lang="ru-RU" sz="20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2924944"/>
            <a:ext cx="7848871" cy="2880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8629"/>
            <a:ext cx="1860706" cy="42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Объект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7753"/>
            <a:ext cx="1638300" cy="2438400"/>
          </a:xfrm>
        </p:spPr>
      </p:pic>
      <p:sp>
        <p:nvSpPr>
          <p:cNvPr id="17" name="TextBox 16"/>
          <p:cNvSpPr txBox="1"/>
          <p:nvPr/>
        </p:nvSpPr>
        <p:spPr>
          <a:xfrm>
            <a:off x="3938102" y="3666798"/>
            <a:ext cx="4378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БДГБ-40П (АО «СНИИП»)</a:t>
            </a:r>
          </a:p>
          <a:p>
            <a:endParaRPr lang="ru-RU" sz="1600" dirty="0">
              <a:solidFill>
                <a:schemeClr val="accent1"/>
              </a:solidFill>
            </a:endParaRPr>
          </a:p>
          <a:p>
            <a:r>
              <a:rPr lang="ru-RU" sz="1600" dirty="0" smtClean="0">
                <a:solidFill>
                  <a:schemeClr val="accent1"/>
                </a:solidFill>
              </a:rPr>
              <a:t>Тип детектора – пленочный сцинтиллятор</a:t>
            </a:r>
          </a:p>
          <a:p>
            <a:endParaRPr lang="ru-RU" sz="1600" dirty="0" smtClean="0">
              <a:solidFill>
                <a:schemeClr val="accent1"/>
              </a:solidFill>
            </a:endParaRPr>
          </a:p>
          <a:p>
            <a:r>
              <a:rPr lang="ru-RU" sz="1600" dirty="0" smtClean="0">
                <a:solidFill>
                  <a:schemeClr val="accent1"/>
                </a:solidFill>
              </a:rPr>
              <a:t>Диапазон измерения, Бк/м</a:t>
            </a:r>
            <a:r>
              <a:rPr lang="ru-RU" sz="1600" baseline="30000" dirty="0" smtClean="0">
                <a:solidFill>
                  <a:schemeClr val="accent1"/>
                </a:solidFill>
              </a:rPr>
              <a:t>3</a:t>
            </a:r>
            <a:r>
              <a:rPr lang="ru-RU" sz="1600" dirty="0" smtClean="0">
                <a:solidFill>
                  <a:schemeClr val="accent1"/>
                </a:solidFill>
              </a:rPr>
              <a:t> – 1*10</a:t>
            </a:r>
            <a:r>
              <a:rPr lang="ru-RU" sz="1600" baseline="30000" dirty="0" smtClean="0">
                <a:solidFill>
                  <a:schemeClr val="accent1"/>
                </a:solidFill>
              </a:rPr>
              <a:t>3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smtClean="0">
                <a:solidFill>
                  <a:schemeClr val="accent1"/>
                </a:solidFill>
              </a:rPr>
              <a:t>- 3,7*10</a:t>
            </a:r>
            <a:r>
              <a:rPr lang="ru-RU" sz="1600" baseline="30000" dirty="0" smtClean="0">
                <a:solidFill>
                  <a:schemeClr val="accent1"/>
                </a:solidFill>
              </a:rPr>
              <a:t>8</a:t>
            </a:r>
          </a:p>
          <a:p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27584" y="91224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Конструкция, принцип работы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и основные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1700808"/>
            <a:ext cx="4392488" cy="34563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220072" y="170080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блока детектирования (БД) основана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использовании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ФЭУ в двух режимах работы: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импульсном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токовом, что позволяет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расширить верхний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диапазон измерений до 10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Бк/м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 и имеет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выходных сигнала – импульсный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аналоговый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процессе измерения ОА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газа устройство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обработки выходных данных с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 анализирует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на аналоговом выходе. До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пор, пока значение не </a:t>
            </a:r>
            <a:r>
              <a:rPr lang="ru-RU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превысило установленный 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порог, результат измерения определяется по импульсному выходу БД. При превышении порога, результат измерения определяется по аналоговому выходу БД. Значение установленного порога определяется таким образом, чтобы разбить диапазон измерения на два поддиапазона: от 10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10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Бк/м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котором измерения осуществляются по данным частотного выхода БД и от 10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10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Бк/м</a:t>
            </a:r>
            <a:r>
              <a:rPr lang="ru-RU" sz="1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котором измерения осуществляются по данным аналогового выхода.</a:t>
            </a:r>
          </a:p>
          <a:p>
            <a:endParaRPr lang="ru-RU" sz="1200" dirty="0">
              <a:latin typeface="FuturaFuturisLight" pitchFamily="34" charset="0"/>
            </a:endParaRPr>
          </a:p>
        </p:txBody>
      </p:sp>
      <p:pic>
        <p:nvPicPr>
          <p:cNvPr id="3074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07801"/>
            <a:ext cx="1944215" cy="44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1007604" y="2049017"/>
            <a:ext cx="4032448" cy="2732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85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pic>
        <p:nvPicPr>
          <p:cNvPr id="4098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06419" y="1499971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Сцинтиллятор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206619" y="1713839"/>
            <a:ext cx="6464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3087" y="1498955"/>
            <a:ext cx="978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ФЭУ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831495" y="1713839"/>
            <a:ext cx="6464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04964" y="1498955"/>
            <a:ext cx="17653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Предусилитель (импульсный канал)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6297265" y="1713839"/>
            <a:ext cx="6464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43733" y="1498955"/>
            <a:ext cx="17398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Дискриминатор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7490442" y="2494273"/>
            <a:ext cx="6464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29853" y="3083577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Усилитель</a:t>
            </a:r>
          </a:p>
          <a:p>
            <a:pPr algn="ctr"/>
            <a:r>
              <a:rPr lang="ru-RU" dirty="0" smtClean="0"/>
              <a:t>(токовый канал)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82480" y="3059823"/>
            <a:ext cx="23265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Формирователь выходных импульсов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6037033" y="3270250"/>
            <a:ext cx="5454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732589" y="3079184"/>
            <a:ext cx="13044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Устройство обработки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3019057" y="2513634"/>
            <a:ext cx="6464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154729" y="3281192"/>
            <a:ext cx="5778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6419" y="4662891"/>
            <a:ext cx="8302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Конструкция БД предусматривает измерительную камеру, в которой расположен сцинтилляционный детектор, непосредственно контактирующий с измеряемой газовой средой, электронные узлы обработки сигналов с </a:t>
            </a:r>
            <a:r>
              <a:rPr lang="ru-RU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ФЭУ</a:t>
            </a:r>
            <a:r>
              <a:rPr lang="ru-RU" sz="16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Конструкция, принцип работы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и основные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характеристики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экспериментальным путем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584028"/>
              </p:ext>
            </p:extLst>
          </p:nvPr>
        </p:nvGraphicFramePr>
        <p:xfrm>
          <a:off x="611560" y="1296632"/>
          <a:ext cx="7710790" cy="5059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1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679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экспериментальным путем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9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СОЗДАВАЯ БЕЗОПАСНОЕ БУДУЩЕЕ</a:t>
            </a:r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068501"/>
              </p:ext>
            </p:extLst>
          </p:nvPr>
        </p:nvGraphicFramePr>
        <p:xfrm>
          <a:off x="827584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экспериментальным путем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 title="N(1/c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833928"/>
              </p:ext>
            </p:extLst>
          </p:nvPr>
        </p:nvGraphicFramePr>
        <p:xfrm>
          <a:off x="1015309" y="1086486"/>
          <a:ext cx="7275634" cy="51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экспериментальным путем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3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111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827584" y="98072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vbueva\Desktop\логотип и брендбук\Обновленный логотип\Логотип_СНИИП_кирилическое начертание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7" y="307849"/>
            <a:ext cx="1944013" cy="4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ижний колонтитул 4"/>
          <p:cNvSpPr txBox="1">
            <a:spLocks/>
          </p:cNvSpPr>
          <p:nvPr/>
        </p:nvSpPr>
        <p:spPr>
          <a:xfrm>
            <a:off x="3347864" y="34910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Метрологические характеристики, полученные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экспериментальным путем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Нижний колонтитул 4"/>
          <p:cNvSpPr txBox="1">
            <a:spLocks/>
          </p:cNvSpPr>
          <p:nvPr/>
        </p:nvSpPr>
        <p:spPr>
          <a:xfrm>
            <a:off x="74029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9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B3C71C1D58544A8EAFCD209AEE8CEE" ma:contentTypeVersion="0" ma:contentTypeDescription="Создание документа." ma:contentTypeScope="" ma:versionID="9d66495d67593312f6436318a7e426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47A35B-7DB4-46B3-B79B-349C028D08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A6DC11-991E-4061-8EDC-C644159969D7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103299-FC05-4127-8A3B-A327027C64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496</Words>
  <Application>Microsoft Office PowerPoint</Application>
  <PresentationFormat>Экран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FuturaFuturis</vt:lpstr>
      <vt:lpstr>FuturaFuturisLight</vt:lpstr>
      <vt:lpstr>N(1/c)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Митричев</dc:creator>
  <cp:lastModifiedBy>Калин Александр Викторович</cp:lastModifiedBy>
  <cp:revision>31</cp:revision>
  <dcterms:created xsi:type="dcterms:W3CDTF">2016-12-28T08:05:19Z</dcterms:created>
  <dcterms:modified xsi:type="dcterms:W3CDTF">2019-10-14T12:49:53Z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0x0101008AB3C71C1D58544A8EAFCD209AEE8CEE</vt:lpwstr>
  </property>
</Properties>
</file>